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62" r:id="rId3"/>
    <p:sldId id="257" r:id="rId4"/>
    <p:sldId id="258" r:id="rId5"/>
    <p:sldId id="260" r:id="rId6"/>
    <p:sldId id="261" r:id="rId7"/>
    <p:sldId id="263" r:id="rId8"/>
  </p:sldIdLst>
  <p:sldSz cx="12192000" cy="6858000"/>
  <p:notesSz cx="6858000" cy="12192000"/>
  <p:embeddedFontLst>
    <p:embeddedFont>
      <p:font typeface="ADLaM Display" panose="02010000000000000000" pitchFamily="2" charset="0"/>
      <p:regular r:id="rId10"/>
    </p:embeddedFont>
    <p:embeddedFont>
      <p:font typeface="Geist" panose="020B0604020202020204" charset="0"/>
      <p:regular r:id="rId11"/>
    </p:embeddedFont>
    <p:embeddedFont>
      <p:font typeface="Geist Bold" panose="020B0604020202020204" charset="0"/>
      <p:regular r:id="rId12"/>
    </p:embeddedFont>
    <p:embeddedFont>
      <p:font typeface="Noto Serif Bold" panose="020B0604020202020204" charset="0"/>
      <p:regular r:id="rId1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1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7141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F1445-EBD7-01BD-4F44-6EAA553E2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8837E5-9931-DC9C-9E1A-CD1274BEB9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C68202-C743-7629-4960-17631441D2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50509-4E6E-EF31-E0F0-9E358D2A46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96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F049B-9CE2-ED38-463D-E1AA48816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43D90B-5F14-AF49-3B69-68E308EF59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31D9F5-57C0-1AAE-1F59-23E904B785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A56D98-4F1A-B54F-78DC-59F4242692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33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5F9F2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s://pkm.lamban-kelor.com/pra-survey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8613467" y="189461"/>
            <a:ext cx="3210729" cy="269180"/>
          </a:xfrm>
          <a:prstGeom prst="roundRect">
            <a:avLst>
              <a:gd name="adj" fmla="val 47399"/>
            </a:avLst>
          </a:prstGeom>
          <a:solidFill>
            <a:srgbClr val="CCFFEF"/>
          </a:solidFill>
          <a:ln/>
        </p:spPr>
      </p:sp>
      <p:sp>
        <p:nvSpPr>
          <p:cNvPr id="4" name="Text 1"/>
          <p:cNvSpPr/>
          <p:nvPr/>
        </p:nvSpPr>
        <p:spPr>
          <a:xfrm>
            <a:off x="8719728" y="242543"/>
            <a:ext cx="3472272" cy="163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00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MONITORING &amp; EVALUASI · PKM BIMA 2026</a:t>
            </a:r>
            <a:endParaRPr lang="en-US" sz="11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494325" y="1893122"/>
            <a:ext cx="6296860" cy="24629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006747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Pemberdayaan UMKM Lamban Kelor melalui Teknologi Pengemasan Otomatis dan Penyediaan Website Pemasaran Digital Berbasis Job-Relevant Training</a:t>
            </a:r>
            <a:endParaRPr lang="en-US" sz="28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494325" y="4356093"/>
            <a:ext cx="6296860" cy="12853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29000"/>
              </a:lnSpc>
              <a:spcAft>
                <a:spcPts val="1450"/>
              </a:spcAft>
              <a:buNone/>
            </a:pPr>
            <a:r>
              <a:rPr lang="en-US" sz="1350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UMKM Lamban Kelor · Desa Bulok, Kab. Lampung Selatan, Provinsi Lampung </a:t>
            </a:r>
          </a:p>
          <a:p>
            <a:pPr marL="0" indent="0" algn="l">
              <a:lnSpc>
                <a:spcPct val="129000"/>
              </a:lnSpc>
              <a:spcAft>
                <a:spcPts val="1450"/>
              </a:spcAft>
              <a:buNone/>
            </a:pPr>
            <a:r>
              <a:rPr lang="en-US" sz="1350" b="1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Ketua:</a:t>
            </a:r>
            <a:r>
              <a:rPr lang="en-US" sz="1350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Lukman Nuzul Hakim, S.Kom., M.M. (0223048903)   </a:t>
            </a:r>
          </a:p>
          <a:p>
            <a:pPr>
              <a:lnSpc>
                <a:spcPct val="129000"/>
              </a:lnSpc>
            </a:pPr>
            <a:r>
              <a:rPr lang="en-US" sz="1350" b="1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Anggota:</a:t>
            </a:r>
            <a:r>
              <a:rPr lang="en-US" sz="1350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Susilawati, S.Sos., M.I.P., M.M. (0221106703) |  Lismaini, S.P., </a:t>
            </a:r>
            <a:r>
              <a:rPr lang="en-US" sz="1350" dirty="0" err="1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M.Si</a:t>
            </a:r>
            <a:r>
              <a:rPr lang="en-US" sz="1350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. (0207067301) | Arya Prasetyo (241040003) |  Alam Abdillah (241030008)</a:t>
            </a:r>
            <a:endParaRPr lang="en-US" sz="135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E3F5D5-190E-A07E-20D4-B87078F660AA}"/>
              </a:ext>
            </a:extLst>
          </p:cNvPr>
          <p:cNvSpPr/>
          <p:nvPr/>
        </p:nvSpPr>
        <p:spPr>
          <a:xfrm>
            <a:off x="0" y="6531429"/>
            <a:ext cx="12192000" cy="33218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0C3E28-4CD6-F6A7-DCDD-378FBE8E86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584"/>
          <a:stretch>
            <a:fillRect/>
          </a:stretch>
        </p:blipFill>
        <p:spPr>
          <a:xfrm>
            <a:off x="6958335" y="771921"/>
            <a:ext cx="5012841" cy="5311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CCE8C6B-B195-7B03-BABC-77C2C9479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5663" y="92931"/>
            <a:ext cx="434063" cy="4340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34B912-7EA2-826F-431A-E41CDB156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26" y="263441"/>
            <a:ext cx="817728" cy="8177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B335114-9442-51B8-1269-850E68760F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2982" y="242543"/>
            <a:ext cx="820685" cy="8901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F930971-F8A6-1103-F60A-CA28571373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38719" y="242543"/>
            <a:ext cx="887113" cy="8345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1295E-DEA5-3C4B-4ECB-66A628380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4208A11F-DE6E-B627-71C5-32C1EBD5F151}"/>
              </a:ext>
            </a:extLst>
          </p:cNvPr>
          <p:cNvSpPr/>
          <p:nvPr/>
        </p:nvSpPr>
        <p:spPr>
          <a:xfrm>
            <a:off x="828508" y="283953"/>
            <a:ext cx="6296860" cy="7752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006747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Profil Mitra dan Permasalahan</a:t>
            </a:r>
            <a:endParaRPr lang="en-US" sz="2400" dirty="0"/>
          </a:p>
        </p:txBody>
      </p:sp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B7DBA2F8-8E7C-2B90-49D6-80E459DAE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1761" y="945498"/>
            <a:ext cx="6296860" cy="1863933"/>
          </a:xfrm>
          <a:prstGeom prst="rect">
            <a:avLst/>
          </a:prstGeom>
        </p:spPr>
      </p:pic>
      <p:sp>
        <p:nvSpPr>
          <p:cNvPr id="7" name="Text 3">
            <a:extLst>
              <a:ext uri="{FF2B5EF4-FFF2-40B4-BE49-F238E27FC236}">
                <a16:creationId xmlns:a16="http://schemas.microsoft.com/office/drawing/2014/main" id="{E188930F-4550-0F66-5DCE-E53AB841E5A9}"/>
              </a:ext>
            </a:extLst>
          </p:cNvPr>
          <p:cNvSpPr/>
          <p:nvPr/>
        </p:nvSpPr>
        <p:spPr>
          <a:xfrm>
            <a:off x="6139058" y="1002400"/>
            <a:ext cx="5972621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4B4A4A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Profil</a:t>
            </a:r>
            <a:endParaRPr lang="en-US" sz="12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6D9A75FD-A8DA-7369-B73D-0C4777D40145}"/>
              </a:ext>
            </a:extLst>
          </p:cNvPr>
          <p:cNvSpPr/>
          <p:nvPr/>
        </p:nvSpPr>
        <p:spPr>
          <a:xfrm>
            <a:off x="6139058" y="1253076"/>
            <a:ext cx="5415941" cy="935434"/>
          </a:xfrm>
          <a:prstGeom prst="rect">
            <a:avLst/>
          </a:prstGeom>
          <a:noFill/>
          <a:ln/>
        </p:spPr>
        <p:txBody>
          <a:bodyPr wrap="square" lIns="0" tIns="49617" rIns="0" bIns="0" rtlCol="0" anchor="t">
            <a:normAutofit/>
          </a:bodyPr>
          <a:lstStyle/>
          <a:p>
            <a:pPr algn="l">
              <a:lnSpc>
                <a:spcPct val="110000"/>
              </a:lnSpc>
              <a:buSzPct val="100000"/>
            </a:pPr>
            <a:endParaRPr lang="en-US" sz="95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64455D-8368-CA3B-E5AF-6395B18F4D47}"/>
              </a:ext>
            </a:extLst>
          </p:cNvPr>
          <p:cNvSpPr/>
          <p:nvPr/>
        </p:nvSpPr>
        <p:spPr>
          <a:xfrm>
            <a:off x="0" y="6531429"/>
            <a:ext cx="12192000" cy="33218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82D21C2-2301-8631-6CAD-367FCD59981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9477"/>
          <a:stretch>
            <a:fillRect/>
          </a:stretch>
        </p:blipFill>
        <p:spPr>
          <a:xfrm>
            <a:off x="6182118" y="3221499"/>
            <a:ext cx="5886503" cy="293613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C321520-1208-3707-5E0B-646477A239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973" y="912896"/>
            <a:ext cx="4843463" cy="293613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D1722A9-DB68-7DAB-7AF8-572081CE2553}"/>
              </a:ext>
            </a:extLst>
          </p:cNvPr>
          <p:cNvSpPr txBox="1"/>
          <p:nvPr/>
        </p:nvSpPr>
        <p:spPr>
          <a:xfrm>
            <a:off x="6096000" y="1220277"/>
            <a:ext cx="57738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D" sz="1400" dirty="0"/>
              <a:t>UMKM Lamban Kelor </a:t>
            </a:r>
            <a:r>
              <a:rPr lang="en-ID" sz="1400" dirty="0" err="1"/>
              <a:t>Bulok</a:t>
            </a:r>
            <a:r>
              <a:rPr lang="en-ID" sz="1400" dirty="0"/>
              <a:t> merupakan usaha yang bergerak dalam bidang pengolahan daun kelor yang didirikan oleh bapak </a:t>
            </a:r>
            <a:r>
              <a:rPr lang="en-ID" sz="1400" dirty="0" err="1"/>
              <a:t>Pujo</a:t>
            </a:r>
            <a:r>
              <a:rPr lang="en-ID" sz="1400" dirty="0"/>
              <a:t>, </a:t>
            </a:r>
            <a:r>
              <a:rPr lang="en-ID" sz="1400" dirty="0" err="1"/>
              <a:t>S.Pd</a:t>
            </a:r>
            <a:r>
              <a:rPr lang="en-ID" sz="1400" dirty="0"/>
              <a:t> pada tahun 2018 lalu. Lamban Kelor </a:t>
            </a:r>
            <a:r>
              <a:rPr lang="en-ID" sz="1400" dirty="0" err="1"/>
              <a:t>Bulok</a:t>
            </a:r>
            <a:r>
              <a:rPr lang="en-ID" sz="1400" dirty="0"/>
              <a:t> berlokasi di Dusun 1 Desa </a:t>
            </a:r>
            <a:r>
              <a:rPr lang="en-ID" sz="1400" dirty="0" err="1"/>
              <a:t>Bulok</a:t>
            </a:r>
            <a:r>
              <a:rPr lang="en-ID" sz="1400" dirty="0"/>
              <a:t>, Kecamatan </a:t>
            </a:r>
            <a:r>
              <a:rPr lang="en-ID" sz="1400" dirty="0" err="1"/>
              <a:t>Kalianda</a:t>
            </a:r>
            <a:r>
              <a:rPr lang="en-ID" sz="1400" dirty="0"/>
              <a:t>, Kabupaten Lampung Selatan. Lamban Kelor </a:t>
            </a:r>
            <a:r>
              <a:rPr lang="en-ID" sz="1400" dirty="0" err="1"/>
              <a:t>Bulok</a:t>
            </a:r>
            <a:r>
              <a:rPr lang="en-ID" sz="1400" dirty="0"/>
              <a:t> menyediakan olahan daun kelor berupa Bubuk Kelor, Teh Celup Kelor, Kapsul Kelor, dan Masker Wajah kelor. Visi Lamban Kelor yaitu Sehat dari Rumah.</a:t>
            </a:r>
          </a:p>
        </p:txBody>
      </p:sp>
      <p:pic>
        <p:nvPicPr>
          <p:cNvPr id="23" name="Image 1" descr="preencoded.png">
            <a:extLst>
              <a:ext uri="{FF2B5EF4-FFF2-40B4-BE49-F238E27FC236}">
                <a16:creationId xmlns:a16="http://schemas.microsoft.com/office/drawing/2014/main" id="{914DB44C-454F-3EEA-A7B9-1BCFEE6C8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8432" y="4010062"/>
            <a:ext cx="5654511" cy="214757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DEBCF99-1391-4122-725A-F8CEDC8FE9DA}"/>
              </a:ext>
            </a:extLst>
          </p:cNvPr>
          <p:cNvSpPr txBox="1"/>
          <p:nvPr/>
        </p:nvSpPr>
        <p:spPr>
          <a:xfrm>
            <a:off x="6945345" y="6135295"/>
            <a:ext cx="54887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Sumber : </a:t>
            </a:r>
            <a:r>
              <a:rPr lang="en-US" dirty="0">
                <a:hlinkClick r:id="rId7"/>
              </a:rPr>
              <a:t>https://pkm.lamban-kelor.com/pra-survey</a:t>
            </a:r>
            <a:endParaRPr lang="en-ID" dirty="0"/>
          </a:p>
        </p:txBody>
      </p:sp>
      <p:sp>
        <p:nvSpPr>
          <p:cNvPr id="25" name="Text 3">
            <a:extLst>
              <a:ext uri="{FF2B5EF4-FFF2-40B4-BE49-F238E27FC236}">
                <a16:creationId xmlns:a16="http://schemas.microsoft.com/office/drawing/2014/main" id="{6C88DBD6-A9DE-4A29-BDE2-EF3C560A57EC}"/>
              </a:ext>
            </a:extLst>
          </p:cNvPr>
          <p:cNvSpPr/>
          <p:nvPr/>
        </p:nvSpPr>
        <p:spPr>
          <a:xfrm>
            <a:off x="637004" y="4138710"/>
            <a:ext cx="5972621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4B4A4A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Kendala Utama</a:t>
            </a:r>
            <a:endParaRPr lang="en-US" sz="12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4C1106-7902-DB23-1270-69F6F3F2E2AD}"/>
              </a:ext>
            </a:extLst>
          </p:cNvPr>
          <p:cNvSpPr txBox="1"/>
          <p:nvPr/>
        </p:nvSpPr>
        <p:spPr>
          <a:xfrm>
            <a:off x="540325" y="4422129"/>
            <a:ext cx="53707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D" sz="1600" b="1" dirty="0"/>
              <a:t>Permasalahan utama Lamban Kelor:</a:t>
            </a:r>
            <a:r>
              <a:rPr lang="en-ID" sz="1600" dirty="0"/>
              <a:t> proses </a:t>
            </a:r>
            <a:r>
              <a:rPr lang="en-ID" sz="1600" b="1" dirty="0"/>
              <a:t>pengemasan masih manual</a:t>
            </a:r>
            <a:r>
              <a:rPr lang="en-ID" sz="1600" dirty="0"/>
              <a:t> dengan kapasitas produksi 200–300 kemasan/bulan, </a:t>
            </a:r>
            <a:r>
              <a:rPr lang="en-ID" sz="1600" b="1" dirty="0"/>
              <a:t>kompetensi SDM </a:t>
            </a:r>
            <a:r>
              <a:rPr lang="en-ID" sz="1600" dirty="0"/>
              <a:t>dalam teknologi dan pemasaran digital masih terbatas, serta belum tersedianya </a:t>
            </a:r>
            <a:r>
              <a:rPr lang="en-ID" sz="1600" b="1" dirty="0"/>
              <a:t>website dan ekosistem pemasaran digital yang terintegrasi</a:t>
            </a:r>
            <a:r>
              <a:rPr lang="en-ID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34590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30126"/>
            <a:ext cx="1455106" cy="161429"/>
          </a:xfrm>
          <a:prstGeom prst="roundRect">
            <a:avLst>
              <a:gd name="adj" fmla="val 47422"/>
            </a:avLst>
          </a:prstGeom>
          <a:noFill/>
          <a:ln w="6350">
            <a:solidFill>
              <a:srgbClr val="00674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25172" y="561975"/>
            <a:ext cx="1937297" cy="97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650" dirty="0">
                <a:solidFill>
                  <a:srgbClr val="006747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IDENTIFIKASI MASALAH &amp; SOLUSI</a:t>
            </a:r>
            <a:endParaRPr lang="en-US" sz="65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61475" y="715466"/>
            <a:ext cx="10868745" cy="332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50" b="1" dirty="0">
                <a:solidFill>
                  <a:srgbClr val="006747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Dari Permasalahan ke Solusi Terstruktur</a:t>
            </a:r>
            <a:endParaRPr lang="en-US" sz="205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25172" y="1202993"/>
            <a:ext cx="5304697" cy="1661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006747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Permasalahan Mitra</a:t>
            </a:r>
            <a:endParaRPr lang="en-US" sz="14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61475" y="1422995"/>
            <a:ext cx="5304697" cy="748109"/>
          </a:xfrm>
          <a:prstGeom prst="rect">
            <a:avLst/>
          </a:prstGeom>
          <a:noFill/>
          <a:ln/>
        </p:spPr>
        <p:txBody>
          <a:bodyPr wrap="square" lIns="0" tIns="42529" rIns="0" bIns="0" rtlCol="0" anchor="t">
            <a:noAutofit/>
          </a:bodyPr>
          <a:lstStyle/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200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Pengemasan teh kelor masih dilakukan secara manual</a:t>
            </a:r>
            <a:endParaRPr lang="en-US" sz="1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200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Kapasitas produksi awal hanya 200–300 kemasan/bulan</a:t>
            </a:r>
            <a:endParaRPr lang="en-US" sz="1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200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Website pemasaran resmi belum tersedia</a:t>
            </a:r>
            <a:endParaRPr lang="en-US" sz="1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200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Kompetensi SDM dalam pemasaran digital masih terbatas</a:t>
            </a:r>
            <a:endParaRPr lang="en-US" sz="1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200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Pengelolaan konten dan pemasaran digital belum sistematis</a:t>
            </a:r>
            <a:endParaRPr lang="en-US" sz="1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500404" y="604490"/>
            <a:ext cx="5304697" cy="1661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06747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Intervensi Program</a:t>
            </a:r>
            <a:endParaRPr lang="en-US" sz="1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341783" y="784819"/>
            <a:ext cx="5304697" cy="573484"/>
          </a:xfrm>
          <a:prstGeom prst="rect">
            <a:avLst/>
          </a:prstGeom>
          <a:noFill/>
          <a:ln/>
        </p:spPr>
        <p:txBody>
          <a:bodyPr wrap="square" lIns="0" tIns="42529" rIns="0" bIns="0" rtlCol="0" anchor="t">
            <a:noAutofit/>
          </a:bodyPr>
          <a:lstStyle/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400" b="1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Teknologi Produksi:</a:t>
            </a:r>
            <a:r>
              <a:rPr lang="en-US" sz="1400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Particle Weighing Filling Machine WM-10000G2HCM</a:t>
            </a:r>
            <a:endParaRPr lang="en-US" sz="14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400" b="1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Peningkatan SDM:</a:t>
            </a:r>
            <a:r>
              <a:rPr lang="en-US" sz="1400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Job-Relevant Training dan praktik langsung</a:t>
            </a:r>
            <a:endParaRPr lang="en-US" sz="14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162560" indent="-162560" algn="l">
              <a:lnSpc>
                <a:spcPct val="104000"/>
              </a:lnSpc>
              <a:buSzPct val="100000"/>
              <a:buChar char="•"/>
            </a:pPr>
            <a:r>
              <a:rPr lang="en-US" sz="1400" b="1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Digitalisasi Pemasaran:</a:t>
            </a:r>
            <a:r>
              <a:rPr lang="en-US" sz="1400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Website CMS WordPress, marketplace, email profesional @lamban-kelor.com, dan AI customer response</a:t>
            </a:r>
            <a:endParaRPr lang="en-US" sz="14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830" y="2392957"/>
            <a:ext cx="8452035" cy="3868341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341606" y="5077751"/>
            <a:ext cx="1883942" cy="8111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Digitalisasi &amp; Kemandirian</a:t>
            </a:r>
            <a:endParaRPr lang="en-US" sz="19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341783" y="5056098"/>
            <a:ext cx="1883942" cy="611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Implementasi Teknologi</a:t>
            </a:r>
            <a:endParaRPr lang="en-US" sz="19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4352827" y="5056098"/>
            <a:ext cx="1586817" cy="611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Pelatihan SDM</a:t>
            </a:r>
            <a:endParaRPr lang="en-US" sz="19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2320397" y="5056098"/>
            <a:ext cx="1586817" cy="6113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Masalah Mitra</a:t>
            </a:r>
            <a:endParaRPr lang="en-US" sz="19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2039821" y="6321705"/>
            <a:ext cx="8412175" cy="1661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800" dirty="0">
                <a:solidFill>
                  <a:srgbClr val="4B4A4A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Alur intervensi dirancang secara bertahap untuk memastikan setiap tahap membangun fondasi bagi tahap berikutnya, dari identifikasi masalah hingga kemandirian mitra.</a:t>
            </a:r>
            <a:endParaRPr lang="en-US" sz="8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FACD87-8474-6FB6-DD98-2AC4C3C05732}"/>
              </a:ext>
            </a:extLst>
          </p:cNvPr>
          <p:cNvSpPr/>
          <p:nvPr/>
        </p:nvSpPr>
        <p:spPr>
          <a:xfrm>
            <a:off x="0" y="6531429"/>
            <a:ext cx="12192000" cy="33218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5233360" y="538262"/>
            <a:ext cx="1624666" cy="224334"/>
          </a:xfrm>
          <a:prstGeom prst="roundRect">
            <a:avLst>
              <a:gd name="adj" fmla="val 47395"/>
            </a:avLst>
          </a:prstGeom>
          <a:solidFill>
            <a:srgbClr val="CCFFEF"/>
          </a:solidFill>
          <a:ln/>
        </p:spPr>
      </p:sp>
      <p:sp>
        <p:nvSpPr>
          <p:cNvPr id="4" name="Text 1"/>
          <p:cNvSpPr/>
          <p:nvPr/>
        </p:nvSpPr>
        <p:spPr>
          <a:xfrm>
            <a:off x="5321961" y="582513"/>
            <a:ext cx="2057051" cy="135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PELAKSANAAN PROGRAM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5233360" y="808732"/>
            <a:ext cx="6296860" cy="9229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b="1" dirty="0">
                <a:solidFill>
                  <a:srgbClr val="006747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Kegiatan yang Telah Dilaksanakan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5233360" y="1904702"/>
            <a:ext cx="295268" cy="1845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4B4A4A"/>
                </a:solidFill>
                <a:latin typeface="Noto Serif Light" pitchFamily="34" charset="0"/>
                <a:ea typeface="Noto Serif Light" pitchFamily="34" charset="-122"/>
                <a:cs typeface="Noto Serif Light" pitchFamily="34" charset="-120"/>
              </a:rPr>
              <a:t>01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5233360" y="2136577"/>
            <a:ext cx="6296860" cy="1905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8" name="Text 5"/>
          <p:cNvSpPr/>
          <p:nvPr/>
        </p:nvSpPr>
        <p:spPr>
          <a:xfrm>
            <a:off x="5233360" y="2248495"/>
            <a:ext cx="6296860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4B4A4A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Serah Terima Teknologi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5233360" y="2548334"/>
            <a:ext cx="6296860" cy="420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Penyerahan Particle Weighing Filling Machine WM-10000G2HCM secara resmi kepada UMKM Lamban Kelor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5233360" y="3195042"/>
            <a:ext cx="295268" cy="1845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4B4A4A"/>
                </a:solidFill>
                <a:latin typeface="Noto Serif Light" pitchFamily="34" charset="0"/>
                <a:ea typeface="Noto Serif Light" pitchFamily="34" charset="-122"/>
                <a:cs typeface="Noto Serif Light" pitchFamily="34" charset="-120"/>
              </a:rPr>
              <a:t>02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5233360" y="3426916"/>
            <a:ext cx="6296860" cy="1905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2" name="Text 9"/>
          <p:cNvSpPr/>
          <p:nvPr/>
        </p:nvSpPr>
        <p:spPr>
          <a:xfrm>
            <a:off x="5233360" y="3538835"/>
            <a:ext cx="6296860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4B4A4A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Pelatihan Pemasaran Digital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5233360" y="3838674"/>
            <a:ext cx="6296860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Pemaparan materi pemasaran digital berbasis Job-Relevant Training kepada peserta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5233360" y="4275038"/>
            <a:ext cx="295268" cy="1845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4B4A4A"/>
                </a:solidFill>
                <a:latin typeface="Noto Serif Light" pitchFamily="34" charset="0"/>
                <a:ea typeface="Noto Serif Light" pitchFamily="34" charset="-122"/>
                <a:cs typeface="Noto Serif Light" pitchFamily="34" charset="-120"/>
              </a:rPr>
              <a:t>03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5233360" y="4506913"/>
            <a:ext cx="6296860" cy="1905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16" name="Text 13"/>
          <p:cNvSpPr/>
          <p:nvPr/>
        </p:nvSpPr>
        <p:spPr>
          <a:xfrm>
            <a:off x="5233360" y="4618831"/>
            <a:ext cx="6296860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4B4A4A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Pelatihan Pengelolaan Website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5233360" y="4918670"/>
            <a:ext cx="6296860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Pengelolaan website dan pembelajaran pengelolaan konten digital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5233360" y="5355034"/>
            <a:ext cx="295268" cy="1845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50" dirty="0">
                <a:solidFill>
                  <a:srgbClr val="4B4A4A"/>
                </a:solidFill>
                <a:latin typeface="Noto Serif Light" pitchFamily="34" charset="0"/>
                <a:ea typeface="Noto Serif Light" pitchFamily="34" charset="-122"/>
                <a:cs typeface="Noto Serif Light" pitchFamily="34" charset="-120"/>
              </a:rPr>
              <a:t>04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5233360" y="5586909"/>
            <a:ext cx="6296860" cy="19050"/>
          </a:xfrm>
          <a:prstGeom prst="rect">
            <a:avLst/>
          </a:prstGeom>
          <a:solidFill>
            <a:srgbClr val="006747"/>
          </a:solidFill>
          <a:ln/>
        </p:spPr>
      </p:sp>
      <p:sp>
        <p:nvSpPr>
          <p:cNvPr id="20" name="Text 17"/>
          <p:cNvSpPr/>
          <p:nvPr/>
        </p:nvSpPr>
        <p:spPr>
          <a:xfrm>
            <a:off x="5233360" y="5698827"/>
            <a:ext cx="6296860" cy="230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4B4A4A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Praktik Pengoperasian Mesin</a:t>
            </a:r>
            <a:endParaRPr lang="en-US" sz="1450" dirty="0"/>
          </a:p>
        </p:txBody>
      </p:sp>
      <p:sp>
        <p:nvSpPr>
          <p:cNvPr id="21" name="Text 18"/>
          <p:cNvSpPr/>
          <p:nvPr/>
        </p:nvSpPr>
        <p:spPr>
          <a:xfrm>
            <a:off x="5233360" y="5998666"/>
            <a:ext cx="6296860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Pelatihan dan praktik langsung pengoperasian serta perawatan mesin oleh mitra</a:t>
            </a:r>
            <a:endParaRPr lang="en-US" sz="11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E10E725-A961-B2F8-50E0-55E1CCAE18E4}"/>
              </a:ext>
            </a:extLst>
          </p:cNvPr>
          <p:cNvSpPr/>
          <p:nvPr/>
        </p:nvSpPr>
        <p:spPr>
          <a:xfrm>
            <a:off x="0" y="6531429"/>
            <a:ext cx="12192000" cy="33218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393477C-0DF4-B39C-F354-E8ACB5F83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76" y="718343"/>
            <a:ext cx="4247623" cy="194046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58F63C0-2DDB-42F4-FE19-BEEFDA9352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76" y="2713466"/>
            <a:ext cx="4222399" cy="16272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7BCCA0D-352B-11EE-9B61-0C2279739FF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9"/>
          <a:stretch>
            <a:fillRect/>
          </a:stretch>
        </p:blipFill>
        <p:spPr bwMode="auto">
          <a:xfrm>
            <a:off x="541176" y="4413916"/>
            <a:ext cx="4247622" cy="18665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90748"/>
            <a:ext cx="1296856" cy="233263"/>
          </a:xfrm>
          <a:prstGeom prst="roundRect">
            <a:avLst>
              <a:gd name="adj" fmla="val 47404"/>
            </a:avLst>
          </a:prstGeom>
          <a:solidFill>
            <a:srgbClr val="CCFFEF"/>
          </a:solidFill>
          <a:ln/>
        </p:spPr>
      </p:sp>
      <p:sp>
        <p:nvSpPr>
          <p:cNvPr id="3" name="Text 1"/>
          <p:cNvSpPr/>
          <p:nvPr/>
        </p:nvSpPr>
        <p:spPr>
          <a:xfrm>
            <a:off x="753548" y="636786"/>
            <a:ext cx="1722295" cy="141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95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LUARAN &amp; DAMPAK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661475" y="873919"/>
            <a:ext cx="10868745" cy="479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006747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Luaran, Capaian, dan Dampak Program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61475" y="1540966"/>
            <a:ext cx="5371966" cy="1739900"/>
          </a:xfrm>
          <a:prstGeom prst="roundRect">
            <a:avLst>
              <a:gd name="adj" fmla="val 7944"/>
            </a:avLst>
          </a:prstGeom>
          <a:solidFill>
            <a:srgbClr val="D1EFE4"/>
          </a:solidFill>
          <a:ln w="6350">
            <a:solidFill>
              <a:srgbClr val="B7D5C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1312" y="1700808"/>
            <a:ext cx="460661" cy="460673"/>
          </a:xfrm>
          <a:prstGeom prst="ellipse">
            <a:avLst/>
          </a:prstGeom>
          <a:solidFill>
            <a:srgbClr val="006747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8011" y="1827411"/>
            <a:ext cx="207263" cy="20726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21312" y="2286198"/>
            <a:ext cx="5052291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4B4A4A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Teknologi Tepat Guna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21312" y="2600920"/>
            <a:ext cx="5052291" cy="52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00"/>
              </a:lnSpc>
              <a:spcAft>
                <a:spcPts val="550"/>
              </a:spcAft>
              <a:buNone/>
            </a:pPr>
            <a:r>
              <a:rPr lang="en-US" sz="12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1 unit Particle Weighing Filling Machine WM-10000G2HCM</a:t>
            </a:r>
            <a:endParaRPr lang="en-US" sz="12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200" b="1" dirty="0">
                <a:solidFill>
                  <a:srgbClr val="4B4A4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✓ Tercapai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158155" y="1540966"/>
            <a:ext cx="5372065" cy="1739900"/>
          </a:xfrm>
          <a:prstGeom prst="roundRect">
            <a:avLst>
              <a:gd name="adj" fmla="val 7944"/>
            </a:avLst>
          </a:prstGeom>
          <a:solidFill>
            <a:srgbClr val="D1EFE4"/>
          </a:solidFill>
          <a:ln w="6350">
            <a:solidFill>
              <a:srgbClr val="B7D5C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317993" y="1700808"/>
            <a:ext cx="460661" cy="460673"/>
          </a:xfrm>
          <a:prstGeom prst="ellipse">
            <a:avLst/>
          </a:prstGeom>
          <a:solidFill>
            <a:srgbClr val="006747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44692" y="1827411"/>
            <a:ext cx="207263" cy="20726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317993" y="2286198"/>
            <a:ext cx="5052390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4B4A4A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Website Pemasaran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6317993" y="2600920"/>
            <a:ext cx="5052390" cy="52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00"/>
              </a:lnSpc>
              <a:spcAft>
                <a:spcPts val="550"/>
              </a:spcAft>
              <a:buNone/>
            </a:pPr>
            <a:r>
              <a:rPr lang="en-US" sz="12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1 website aktif (CMS WordPress), minimal 5 halaman utama</a:t>
            </a:r>
            <a:endParaRPr lang="en-US" sz="12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200" b="1" dirty="0">
                <a:solidFill>
                  <a:srgbClr val="4B4A4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✓ Tercapai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661475" y="3405584"/>
            <a:ext cx="5371966" cy="1962547"/>
          </a:xfrm>
          <a:prstGeom prst="roundRect">
            <a:avLst>
              <a:gd name="adj" fmla="val 7043"/>
            </a:avLst>
          </a:prstGeom>
          <a:solidFill>
            <a:srgbClr val="D1EFE4"/>
          </a:solidFill>
          <a:ln w="6350">
            <a:solidFill>
              <a:srgbClr val="B7D5CA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821312" y="3565426"/>
            <a:ext cx="460661" cy="460673"/>
          </a:xfrm>
          <a:prstGeom prst="ellipse">
            <a:avLst/>
          </a:prstGeom>
          <a:solidFill>
            <a:srgbClr val="006747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48011" y="3692029"/>
            <a:ext cx="207263" cy="20726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21312" y="4150816"/>
            <a:ext cx="5052291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4B4A4A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Ekosistem Digital</a:t>
            </a:r>
            <a:endParaRPr lang="en-US" sz="1500" dirty="0"/>
          </a:p>
        </p:txBody>
      </p:sp>
      <p:sp>
        <p:nvSpPr>
          <p:cNvPr id="19" name="Text 14"/>
          <p:cNvSpPr/>
          <p:nvPr/>
        </p:nvSpPr>
        <p:spPr>
          <a:xfrm>
            <a:off x="821312" y="4465538"/>
            <a:ext cx="5052291" cy="7427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550"/>
              </a:spcAft>
              <a:buNone/>
            </a:pPr>
            <a:r>
              <a:rPr lang="en-US" sz="12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Email @lamban-kelor.com, marketplace, AI customer response, dashboard admin</a:t>
            </a:r>
            <a:endParaRPr lang="en-US" sz="12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200" b="1" dirty="0">
                <a:solidFill>
                  <a:srgbClr val="4B4A4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✓ Tercapai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6158155" y="3405584"/>
            <a:ext cx="5372065" cy="1962547"/>
          </a:xfrm>
          <a:prstGeom prst="roundRect">
            <a:avLst>
              <a:gd name="adj" fmla="val 7043"/>
            </a:avLst>
          </a:prstGeom>
          <a:solidFill>
            <a:srgbClr val="D1EFE4"/>
          </a:solidFill>
          <a:ln w="6350">
            <a:solidFill>
              <a:srgbClr val="B7D5CA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6317993" y="3565426"/>
            <a:ext cx="460661" cy="460673"/>
          </a:xfrm>
          <a:prstGeom prst="ellipse">
            <a:avLst/>
          </a:prstGeom>
          <a:solidFill>
            <a:srgbClr val="006747"/>
          </a:solidFill>
          <a:ln/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44692" y="3692029"/>
            <a:ext cx="207263" cy="20726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317993" y="4150816"/>
            <a:ext cx="5052390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4B4A4A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Peningkatan Kompetensi</a:t>
            </a:r>
            <a:endParaRPr lang="en-US" sz="1500" dirty="0"/>
          </a:p>
        </p:txBody>
      </p:sp>
      <p:sp>
        <p:nvSpPr>
          <p:cNvPr id="24" name="Text 18"/>
          <p:cNvSpPr/>
          <p:nvPr/>
        </p:nvSpPr>
        <p:spPr>
          <a:xfrm>
            <a:off x="6317993" y="4465538"/>
            <a:ext cx="5052390" cy="52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000"/>
              </a:lnSpc>
              <a:spcAft>
                <a:spcPts val="550"/>
              </a:spcAft>
              <a:buNone/>
            </a:pPr>
            <a:r>
              <a:rPr lang="en-US" sz="12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Pre-test 52,5 → Post-test 80,0 (+52,38%) dari 20 peserta</a:t>
            </a:r>
            <a:endParaRPr lang="en-US" sz="12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200" b="1" dirty="0">
                <a:solidFill>
                  <a:srgbClr val="4B4A4A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✓ Tercapai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661475" y="5508427"/>
            <a:ext cx="10868745" cy="758825"/>
          </a:xfrm>
          <a:prstGeom prst="roundRect">
            <a:avLst>
              <a:gd name="adj" fmla="val 18215"/>
            </a:avLst>
          </a:prstGeom>
          <a:solidFill>
            <a:srgbClr val="CCFFEF"/>
          </a:solidFill>
          <a:ln/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4962" y="5689501"/>
            <a:ext cx="191884" cy="153491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160334" y="5671443"/>
            <a:ext cx="10216398" cy="4452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Geist Bold" pitchFamily="34" charset="0"/>
                <a:ea typeface="Geist Bold" pitchFamily="34" charset="-122"/>
                <a:cs typeface="Geist Bold" pitchFamily="34" charset="-120"/>
              </a:rPr>
              <a:t>Indikator yang masih dalam monitoring:</a:t>
            </a:r>
            <a:r>
              <a:rPr lang="en-US" sz="1200" dirty="0">
                <a:solidFill>
                  <a:srgbClr val="000000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 Kapasitas produksi (target 400–500 kemasan/bulan), efisiensi pengemasan (≥50%), deviasi berat isi (&lt;5%), dan peningkatan omzet (≥30%) memerlukan data penggunaan teknologi dan penjualan selama 3–6 bulan.</a:t>
            </a:r>
            <a:endParaRPr lang="en-US" sz="12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9AA635E-A78A-B479-B166-DCE4CF191FBD}"/>
              </a:ext>
            </a:extLst>
          </p:cNvPr>
          <p:cNvSpPr/>
          <p:nvPr/>
        </p:nvSpPr>
        <p:spPr>
          <a:xfrm>
            <a:off x="0" y="6531429"/>
            <a:ext cx="12192000" cy="33218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5233360" y="598686"/>
            <a:ext cx="602441" cy="188516"/>
          </a:xfrm>
          <a:prstGeom prst="roundRect">
            <a:avLst>
              <a:gd name="adj" fmla="val 47376"/>
            </a:avLst>
          </a:prstGeom>
          <a:noFill/>
          <a:ln w="6350">
            <a:solidFill>
              <a:srgbClr val="006747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5307773" y="635893"/>
            <a:ext cx="1063202" cy="114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50" dirty="0">
                <a:solidFill>
                  <a:srgbClr val="006747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PENUTUP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5233360" y="819745"/>
            <a:ext cx="6296860" cy="7752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006747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Kesimpulan dan Tindak Lanjut</a:t>
            </a:r>
            <a:endParaRPr lang="en-US" sz="24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4204395"/>
            <a:ext cx="6296860" cy="201771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579053" y="4332160"/>
            <a:ext cx="5972621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4B4A4A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Tindak Lanjut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5420879" y="4583708"/>
            <a:ext cx="5972621" cy="935434"/>
          </a:xfrm>
          <a:prstGeom prst="rect">
            <a:avLst/>
          </a:prstGeom>
          <a:noFill/>
          <a:ln/>
        </p:spPr>
        <p:txBody>
          <a:bodyPr wrap="square" lIns="0" tIns="49617" rIns="0" bIns="0" rtlCol="0" anchor="t">
            <a:noAutofit/>
          </a:bodyPr>
          <a:lstStyle/>
          <a:p>
            <a:pPr marL="193040" indent="-193040" algn="l">
              <a:lnSpc>
                <a:spcPct val="110000"/>
              </a:lnSpc>
              <a:buSzPct val="100000"/>
              <a:buChar char="•"/>
            </a:pPr>
            <a:r>
              <a:rPr lang="en-US" sz="16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Pendampingan penggunaan dan perawatan mesin</a:t>
            </a:r>
            <a:endParaRPr lang="en-US" sz="1600" dirty="0"/>
          </a:p>
          <a:p>
            <a:pPr marL="193040" indent="-193040" algn="l">
              <a:lnSpc>
                <a:spcPct val="110000"/>
              </a:lnSpc>
              <a:buSzPct val="100000"/>
              <a:buChar char="•"/>
            </a:pPr>
            <a:r>
              <a:rPr lang="en-US" sz="16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Monitoring kapasitas &amp; efisiensi pengemasan</a:t>
            </a:r>
            <a:endParaRPr lang="en-US" sz="1600" dirty="0"/>
          </a:p>
          <a:p>
            <a:pPr marL="193040" indent="-193040" algn="l">
              <a:lnSpc>
                <a:spcPct val="110000"/>
              </a:lnSpc>
              <a:buSzPct val="100000"/>
              <a:buChar char="•"/>
            </a:pPr>
            <a:r>
              <a:rPr lang="en-US" sz="16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Pengembangan konten website dan pemasaran digital</a:t>
            </a:r>
            <a:endParaRPr lang="en-US" sz="1600" dirty="0"/>
          </a:p>
          <a:p>
            <a:pPr marL="193040" indent="-193040" algn="l">
              <a:lnSpc>
                <a:spcPct val="110000"/>
              </a:lnSpc>
              <a:buSzPct val="100000"/>
              <a:buChar char="•"/>
            </a:pPr>
            <a:r>
              <a:rPr lang="en-US" sz="16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Monitoring penjualan dan omzet selama 3–6 bulan</a:t>
            </a:r>
            <a:endParaRPr lang="en-US" sz="1600" dirty="0"/>
          </a:p>
          <a:p>
            <a:pPr marL="193040" indent="-193040" algn="l">
              <a:lnSpc>
                <a:spcPct val="110000"/>
              </a:lnSpc>
              <a:buSzPct val="100000"/>
              <a:buChar char="•"/>
            </a:pPr>
            <a:r>
              <a:rPr lang="en-US" sz="1600" dirty="0">
                <a:solidFill>
                  <a:srgbClr val="4B4A4A"/>
                </a:solidFill>
                <a:latin typeface="Geist" pitchFamily="34" charset="0"/>
                <a:ea typeface="Geist" pitchFamily="34" charset="-122"/>
                <a:cs typeface="Geist" pitchFamily="34" charset="-120"/>
              </a:rPr>
              <a:t>Penguatan kemandirian mitra</a:t>
            </a:r>
            <a:endParaRPr lang="en-US" sz="1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00EFE1-713C-B78D-9285-5E678AA7F3ED}"/>
              </a:ext>
            </a:extLst>
          </p:cNvPr>
          <p:cNvSpPr/>
          <p:nvPr/>
        </p:nvSpPr>
        <p:spPr>
          <a:xfrm>
            <a:off x="0" y="6531429"/>
            <a:ext cx="12192000" cy="33218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2" name="Image 3" descr="preencoded.png">
            <a:extLst>
              <a:ext uri="{FF2B5EF4-FFF2-40B4-BE49-F238E27FC236}">
                <a16:creationId xmlns:a16="http://schemas.microsoft.com/office/drawing/2014/main" id="{F0C6C0E0-4C8A-39D8-2482-14C3A4FE7E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9710" y="1482109"/>
            <a:ext cx="6296860" cy="249521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B8FD442-3EB3-0CC8-CAD9-6A60BFFF4C7C}"/>
              </a:ext>
            </a:extLst>
          </p:cNvPr>
          <p:cNvSpPr txBox="1"/>
          <p:nvPr/>
        </p:nvSpPr>
        <p:spPr>
          <a:xfrm>
            <a:off x="5419391" y="2038785"/>
            <a:ext cx="58763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dirty="0"/>
              <a:t>Program </a:t>
            </a:r>
            <a:r>
              <a:rPr lang="en-ID" dirty="0" err="1"/>
              <a:t>PkM</a:t>
            </a:r>
            <a:r>
              <a:rPr lang="en-ID" dirty="0"/>
              <a:t> telah menghasilkan peningkatan kompetensi SDM, penerapan teknologi produksi, dan penguatan pemasaran digital. Tahap selanjutnya difokuskan pada optimalisasi pemanfaatan teknologi dan pengukuran dampaknya terhadap produktivitas serta perkembangan usaha Lamban Kelor.”</a:t>
            </a:r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A4CCB2E9-EA74-D077-DDF0-DB024BF83C26}"/>
              </a:ext>
            </a:extLst>
          </p:cNvPr>
          <p:cNvSpPr/>
          <p:nvPr/>
        </p:nvSpPr>
        <p:spPr>
          <a:xfrm>
            <a:off x="5534580" y="1799528"/>
            <a:ext cx="5972621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4B4A4A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Kesimpulan</a:t>
            </a:r>
            <a:endParaRPr lang="en-US" sz="12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FD941EB-175D-FCEA-268E-5A2086CC48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8" y="940139"/>
            <a:ext cx="4542832" cy="285297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0BCBF00-2665-63D1-8D0C-D93CF91F80E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536" t="20805" r="4840"/>
          <a:stretch>
            <a:fillRect/>
          </a:stretch>
        </p:blipFill>
        <p:spPr>
          <a:xfrm>
            <a:off x="798501" y="3927594"/>
            <a:ext cx="4097964" cy="229451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3F5C3-6E23-9940-B37B-732823ACA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EAE59AA5-5E72-76A1-6483-9539482DFB03}"/>
              </a:ext>
            </a:extLst>
          </p:cNvPr>
          <p:cNvSpPr/>
          <p:nvPr/>
        </p:nvSpPr>
        <p:spPr>
          <a:xfrm>
            <a:off x="0" y="6531429"/>
            <a:ext cx="12192000" cy="33218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8C102602-07F2-06BE-E092-62CCA5F4E6DF}"/>
              </a:ext>
            </a:extLst>
          </p:cNvPr>
          <p:cNvSpPr/>
          <p:nvPr/>
        </p:nvSpPr>
        <p:spPr>
          <a:xfrm>
            <a:off x="3443889" y="2653705"/>
            <a:ext cx="4952859" cy="7752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800" b="1" dirty="0">
                <a:solidFill>
                  <a:srgbClr val="006747"/>
                </a:solidFill>
                <a:latin typeface="Noto Serif Bold" pitchFamily="34" charset="0"/>
                <a:ea typeface="Noto Serif Bold" pitchFamily="34" charset="-122"/>
                <a:cs typeface="Noto Serif Bold" pitchFamily="34" charset="-120"/>
              </a:rPr>
              <a:t>TERIMA KASIH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916538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598</Words>
  <Application>Microsoft Office PowerPoint</Application>
  <PresentationFormat>Widescreen</PresentationFormat>
  <Paragraphs>75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Noto Serif Bold</vt:lpstr>
      <vt:lpstr>Geist Bold</vt:lpstr>
      <vt:lpstr>ADLaM Display</vt:lpstr>
      <vt:lpstr>Noto Serif Light</vt:lpstr>
      <vt:lpstr>Geist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 c e r</dc:creator>
  <cp:lastModifiedBy>Lukman Nuzul Hakim</cp:lastModifiedBy>
  <cp:revision>28</cp:revision>
  <dcterms:created xsi:type="dcterms:W3CDTF">2026-08-21T14:07:48Z</dcterms:created>
  <dcterms:modified xsi:type="dcterms:W3CDTF">2026-08-25T16:32:36Z</dcterms:modified>
</cp:coreProperties>
</file>